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3" r:id="rId4"/>
    <p:sldId id="267" r:id="rId5"/>
    <p:sldId id="266" r:id="rId6"/>
    <p:sldId id="271" r:id="rId7"/>
    <p:sldId id="264" r:id="rId8"/>
    <p:sldId id="265" r:id="rId9"/>
    <p:sldId id="269" r:id="rId10"/>
    <p:sldId id="272" r:id="rId11"/>
    <p:sldId id="273" r:id="rId12"/>
    <p:sldId id="276" r:id="rId13"/>
    <p:sldId id="274" r:id="rId14"/>
    <p:sldId id="275" r:id="rId15"/>
    <p:sldId id="270" r:id="rId1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33"/>
    <a:srgbClr val="D6370C"/>
    <a:srgbClr val="1D3A00"/>
    <a:srgbClr val="154B23"/>
    <a:srgbClr val="003635"/>
    <a:srgbClr val="9EFF29"/>
    <a:srgbClr val="C80064"/>
    <a:srgbClr val="C33A1F"/>
    <a:srgbClr val="0000CC"/>
    <a:srgbClr val="FF25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40"/>
    <p:restoredTop sz="94710"/>
  </p:normalViewPr>
  <p:slideViewPr>
    <p:cSldViewPr snapToGrid="0">
      <p:cViewPr varScale="1">
        <p:scale>
          <a:sx n="136" d="100"/>
          <a:sy n="136" d="100"/>
        </p:scale>
        <p:origin x="208" y="7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JPG>
</file>

<file path=ppt/media/image20.tiff>
</file>

<file path=ppt/media/image21.tiff>
</file>

<file path=ppt/media/image22.tiff>
</file>

<file path=ppt/media/image23.tiff>
</file>

<file path=ppt/media/image24.png>
</file>

<file path=ppt/media/image3.jpg>
</file>

<file path=ppt/media/image4.jpg>
</file>

<file path=ppt/media/image5.png>
</file>

<file path=ppt/media/image6.JP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533E96-F078-4B3D-A8F4-F1AF21EBC35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08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27703" y="1784556"/>
            <a:ext cx="8229600" cy="1688688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0328" y="3694468"/>
            <a:ext cx="8229600" cy="678426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947" y="224337"/>
            <a:ext cx="8259098" cy="763526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312606"/>
            <a:ext cx="8246070" cy="3465870"/>
          </a:xfrm>
        </p:spPr>
        <p:txBody>
          <a:bodyPr/>
          <a:lstStyle>
            <a:lvl1pPr algn="l">
              <a:defRPr sz="2800">
                <a:solidFill>
                  <a:schemeClr val="bg1"/>
                </a:solidFill>
              </a:defRPr>
            </a:lvl1pPr>
            <a:lvl2pPr algn="l">
              <a:defRPr>
                <a:solidFill>
                  <a:schemeClr val="bg1"/>
                </a:solidFill>
              </a:defRPr>
            </a:lvl2pPr>
            <a:lvl3pPr algn="l">
              <a:defRPr>
                <a:solidFill>
                  <a:schemeClr val="bg1"/>
                </a:solidFill>
              </a:defRPr>
            </a:lvl3pPr>
            <a:lvl4pPr algn="l">
              <a:defRPr>
                <a:solidFill>
                  <a:schemeClr val="bg1"/>
                </a:solidFill>
              </a:defRPr>
            </a:lvl4pPr>
            <a:lvl5pPr algn="l"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2106" y="406537"/>
            <a:ext cx="6283782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89238" y="1268361"/>
            <a:ext cx="6304935" cy="3420136"/>
          </a:xfrm>
        </p:spPr>
        <p:txBody>
          <a:bodyPr/>
          <a:lstStyle>
            <a:lvl1pPr>
              <a:defRPr sz="2800">
                <a:solidFill>
                  <a:srgbClr val="002060"/>
                </a:solidFill>
              </a:defRPr>
            </a:lvl1pPr>
            <a:lvl2pPr>
              <a:defRPr>
                <a:solidFill>
                  <a:srgbClr val="002060"/>
                </a:solidFill>
              </a:defRPr>
            </a:lvl2pPr>
            <a:lvl3pPr>
              <a:defRPr>
                <a:solidFill>
                  <a:srgbClr val="002060"/>
                </a:solidFill>
              </a:defRPr>
            </a:lvl3pPr>
            <a:lvl4pPr>
              <a:defRPr>
                <a:solidFill>
                  <a:srgbClr val="002060"/>
                </a:solidFill>
              </a:defRPr>
            </a:lvl4pPr>
            <a:lvl5pPr>
              <a:defRPr>
                <a:solidFill>
                  <a:srgbClr val="00206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2692" y="271648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1655517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2127914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2" y="1655517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2" y="2127914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  <a:lvl2pPr algn="ctr">
              <a:defRPr sz="2000">
                <a:solidFill>
                  <a:schemeClr val="bg1"/>
                </a:solidFill>
              </a:defRPr>
            </a:lvl2pPr>
            <a:lvl3pPr algn="ctr">
              <a:defRPr sz="1800">
                <a:solidFill>
                  <a:schemeClr val="bg1"/>
                </a:solidFill>
              </a:defRPr>
            </a:lvl3pPr>
            <a:lvl4pPr algn="ctr">
              <a:defRPr sz="1600">
                <a:solidFill>
                  <a:schemeClr val="bg1"/>
                </a:solidFill>
              </a:defRPr>
            </a:lvl4pPr>
            <a:lvl5pPr algn="ctr"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10/12/20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A45E717-4450-401A-92EB-8FB43E80EDC8}"/>
              </a:ext>
            </a:extLst>
          </p:cNvPr>
          <p:cNvSpPr/>
          <p:nvPr userDrawn="1"/>
        </p:nvSpPr>
        <p:spPr>
          <a:xfrm>
            <a:off x="78509" y="4648200"/>
            <a:ext cx="1480127" cy="460286"/>
          </a:xfrm>
          <a:prstGeom prst="rect">
            <a:avLst/>
          </a:prstGeom>
          <a:blipFill>
            <a:blip r:embed="rId1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1949" y="1895168"/>
            <a:ext cx="8471160" cy="1445337"/>
          </a:xfrm>
        </p:spPr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4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DDS:</a:t>
            </a:r>
            <a:br>
              <a:rPr lang="en-US" sz="4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40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Case Study 01</a:t>
            </a:r>
            <a:endParaRPr lang="en-US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1165" y="3762422"/>
            <a:ext cx="8192728" cy="730043"/>
          </a:xfrm>
        </p:spPr>
        <p:txBody>
          <a:bodyPr/>
          <a:lstStyle/>
          <a:p>
            <a:r>
              <a:rPr lang="en-US" dirty="0"/>
              <a:t>Beers and Breweries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2F59BBD-135B-4978-B6C6-DD095CE2E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1D3A00"/>
                </a:solidFill>
              </a:rPr>
              <a:t>KNN Classification by ABV and IBU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BBDFED-2ADF-5F40-81B7-7CC902429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564649"/>
            <a:ext cx="4038600" cy="2665476"/>
          </a:xfrm>
          <a:prstGeom prst="rect">
            <a:avLst/>
          </a:prstGeom>
          <a:noFill/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4FC3562-32EF-804A-92E4-55C1519DF71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8200" y="1576876"/>
            <a:ext cx="4038600" cy="26406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B82ABF-7C29-4C45-8A61-52C325034B79}"/>
              </a:ext>
            </a:extLst>
          </p:cNvPr>
          <p:cNvSpPr txBox="1"/>
          <p:nvPr/>
        </p:nvSpPr>
        <p:spPr>
          <a:xfrm>
            <a:off x="555811" y="1080878"/>
            <a:ext cx="3690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 of k for optimal Accuracy = 9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1E1807-F478-A848-8587-35A737792AE6}"/>
              </a:ext>
            </a:extLst>
          </p:cNvPr>
          <p:cNvSpPr txBox="1"/>
          <p:nvPr/>
        </p:nvSpPr>
        <p:spPr>
          <a:xfrm>
            <a:off x="4822379" y="1087741"/>
            <a:ext cx="36902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Value of k for optimal Sensitivity &gt; 37 </a:t>
            </a:r>
          </a:p>
        </p:txBody>
      </p:sp>
    </p:spTree>
    <p:extLst>
      <p:ext uri="{BB962C8B-B14F-4D97-AF65-F5344CB8AC3E}">
        <p14:creationId xmlns:p14="http://schemas.microsoft.com/office/powerpoint/2010/main" val="2963368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E5162529-9AA4-4581-91C4-AB60476D5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692" y="271648"/>
            <a:ext cx="8093365" cy="763525"/>
          </a:xfrm>
        </p:spPr>
        <p:txBody>
          <a:bodyPr/>
          <a:lstStyle/>
          <a:p>
            <a:r>
              <a:rPr lang="en-US" b="1" dirty="0"/>
              <a:t>Model Comparison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80C1EDD-CDA0-4EA6-9E5A-0F1DEBC23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2131" y="1655517"/>
            <a:ext cx="4040188" cy="47982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KNN Classification by ABV and IBU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75E24BD-82DC-4967-BB47-9123799F5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2131" y="2127914"/>
            <a:ext cx="3924363" cy="1780698"/>
          </a:xfrm>
        </p:spPr>
        <p:txBody>
          <a:bodyPr vert="horz" lIns="91440" tIns="45720" rIns="91440" bIns="45720" rtlCol="0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200" b="1" dirty="0"/>
              <a:t>Overall accuracy 0.8</a:t>
            </a:r>
          </a:p>
          <a:p>
            <a:pPr algn="l">
              <a:lnSpc>
                <a:spcPct val="90000"/>
              </a:lnSpc>
            </a:pPr>
            <a:r>
              <a:rPr lang="en-US" sz="2200" b="1" dirty="0"/>
              <a:t>Correctly predicting IPA  0.78</a:t>
            </a:r>
          </a:p>
          <a:p>
            <a:pPr algn="l">
              <a:lnSpc>
                <a:spcPct val="90000"/>
              </a:lnSpc>
            </a:pPr>
            <a:r>
              <a:rPr lang="en-US" sz="2200" b="1" dirty="0"/>
              <a:t>Correctly predicting Other Ales 0.81</a:t>
            </a:r>
          </a:p>
          <a:p>
            <a:pPr>
              <a:lnSpc>
                <a:spcPct val="90000"/>
              </a:lnSpc>
            </a:pPr>
            <a:endParaRPr lang="en-US" sz="2200" dirty="0"/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FC6E3F3A-8D79-451F-A3A9-C435623650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57252" y="1655517"/>
            <a:ext cx="4041775" cy="479822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Naïve Bayes model by ABV and IBU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1D467CF-2A9C-1246-89E9-A410FCC25043}"/>
              </a:ext>
            </a:extLst>
          </p:cNvPr>
          <p:cNvSpPr txBox="1">
            <a:spLocks/>
          </p:cNvSpPr>
          <p:nvPr/>
        </p:nvSpPr>
        <p:spPr>
          <a:xfrm>
            <a:off x="4557252" y="2127914"/>
            <a:ext cx="4064617" cy="17806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 b="1" dirty="0">
                <a:solidFill>
                  <a:schemeClr val="bg1"/>
                </a:solidFill>
              </a:rPr>
              <a:t>Overall accuracy 0.78</a:t>
            </a: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chemeClr val="bg1"/>
                </a:solidFill>
              </a:rPr>
              <a:t>Correctly predicting IPA  0.68</a:t>
            </a: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chemeClr val="bg1"/>
                </a:solidFill>
              </a:rPr>
              <a:t>Correctly predicting Other Ales 0.85</a:t>
            </a:r>
          </a:p>
          <a:p>
            <a:pPr algn="ctr">
              <a:lnSpc>
                <a:spcPct val="90000"/>
              </a:lnSpc>
            </a:pP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00742-BB07-E747-B99E-FE3E68F6F1B7}"/>
              </a:ext>
            </a:extLst>
          </p:cNvPr>
          <p:cNvSpPr txBox="1"/>
          <p:nvPr/>
        </p:nvSpPr>
        <p:spPr>
          <a:xfrm>
            <a:off x="532692" y="3908612"/>
            <a:ext cx="81020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Note: We can tune KNN to increase better prediction on either IPA or Other ales, we can’t tune Naïve Bayes model because it is using probabilities</a:t>
            </a:r>
          </a:p>
        </p:txBody>
      </p:sp>
    </p:spTree>
    <p:extLst>
      <p:ext uri="{BB962C8B-B14F-4D97-AF65-F5344CB8AC3E}">
        <p14:creationId xmlns:p14="http://schemas.microsoft.com/office/powerpoint/2010/main" val="3665200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37778712-D45E-4837-AEDA-F20E432A9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135" y="269160"/>
            <a:ext cx="8259098" cy="763526"/>
          </a:xfrm>
        </p:spPr>
        <p:txBody>
          <a:bodyPr>
            <a:normAutofit/>
          </a:bodyPr>
          <a:lstStyle/>
          <a:p>
            <a:r>
              <a:rPr lang="en-US" sz="2800" b="1" dirty="0"/>
              <a:t>Density of Ale producing Facilities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B11061FB-4EC8-A147-B14D-78EA0039E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174" y="1312606"/>
            <a:ext cx="7183150" cy="346587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09982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8890D571-9C87-4181-888B-100D0A375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7" y="224337"/>
            <a:ext cx="8259098" cy="763526"/>
          </a:xfrm>
        </p:spPr>
        <p:txBody>
          <a:bodyPr/>
          <a:lstStyle/>
          <a:p>
            <a:r>
              <a:rPr lang="en-US" dirty="0"/>
              <a:t>Average ABV by State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8E48D3C-EEF4-EE44-8565-59FFA354C5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801" y="1352897"/>
            <a:ext cx="7000856" cy="3640445"/>
          </a:xfrm>
          <a:prstGeom prst="rect">
            <a:avLst/>
          </a:prstGeom>
          <a:noFill/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3B7F61-46F0-574D-98AC-156184C0B1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326" y="3783105"/>
            <a:ext cx="1717807" cy="113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306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C540A86E-EA5D-4FDE-A92D-46CC41E7F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947" y="224337"/>
            <a:ext cx="8259098" cy="763526"/>
          </a:xfrm>
        </p:spPr>
        <p:txBody>
          <a:bodyPr>
            <a:normAutofit/>
          </a:bodyPr>
          <a:lstStyle/>
          <a:p>
            <a:r>
              <a:rPr lang="en-US" sz="2800" dirty="0"/>
              <a:t>Density of Average ABV per City</a:t>
            </a:r>
          </a:p>
        </p:txBody>
      </p:sp>
      <p:pic>
        <p:nvPicPr>
          <p:cNvPr id="5" name="Content Placeholder 7">
            <a:extLst>
              <a:ext uri="{FF2B5EF4-FFF2-40B4-BE49-F238E27FC236}">
                <a16:creationId xmlns:a16="http://schemas.microsoft.com/office/drawing/2014/main" id="{CA4EDB15-A8A7-EA4E-AB95-5F5AA07D2D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8201" y="1312605"/>
            <a:ext cx="6406552" cy="37158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80201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009E0BDF-988F-4EAD-A969-9F79A4925CD4}"/>
              </a:ext>
            </a:extLst>
          </p:cNvPr>
          <p:cNvGrpSpPr/>
          <p:nvPr/>
        </p:nvGrpSpPr>
        <p:grpSpPr>
          <a:xfrm>
            <a:off x="1962755" y="119349"/>
            <a:ext cx="5948189" cy="4923705"/>
            <a:chOff x="2648556" y="1144586"/>
            <a:chExt cx="4055918" cy="366712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AF273B5-A043-4960-8E08-A5315B74A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03974" y="1144586"/>
              <a:ext cx="4000500" cy="366712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190096F-B0AF-410F-B024-141DA0ED7560}"/>
                </a:ext>
              </a:extLst>
            </p:cNvPr>
            <p:cNvSpPr txBox="1"/>
            <p:nvPr/>
          </p:nvSpPr>
          <p:spPr>
            <a:xfrm>
              <a:off x="2648556" y="4565490"/>
              <a:ext cx="124745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Comic Sans MS" panose="030F0702030302020204" pitchFamily="66" charset="0"/>
                </a:rPr>
                <a:t>www.hiclipart.com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07777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Provided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063" y="1582769"/>
            <a:ext cx="4807941" cy="25874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u="sng" dirty="0"/>
              <a:t>We were provided 2 datasets</a:t>
            </a:r>
            <a:r>
              <a:rPr lang="en-US" sz="1800" dirty="0"/>
              <a:t>. </a:t>
            </a:r>
          </a:p>
          <a:p>
            <a:pPr marL="0" indent="0">
              <a:buNone/>
            </a:pPr>
            <a:r>
              <a:rPr lang="en-US" sz="1800" dirty="0"/>
              <a:t>Taken together the data contain information on selected breweries in all 50 states of the United States. </a:t>
            </a:r>
          </a:p>
          <a:p>
            <a:r>
              <a:rPr lang="en-US" sz="1800" dirty="0"/>
              <a:t>It includes their respective beer products;</a:t>
            </a:r>
          </a:p>
          <a:p>
            <a:pPr lvl="1"/>
            <a:r>
              <a:rPr lang="en-US" sz="1800" dirty="0"/>
              <a:t>associated Alcohol by Volume;</a:t>
            </a:r>
          </a:p>
          <a:p>
            <a:pPr lvl="1"/>
            <a:r>
              <a:rPr lang="en-US" sz="1800" dirty="0"/>
              <a:t>International Bitterness Unit;</a:t>
            </a:r>
          </a:p>
          <a:p>
            <a:pPr marL="457200" lvl="1" indent="0">
              <a:buNone/>
            </a:pPr>
            <a:r>
              <a:rPr lang="en-US" sz="1800" dirty="0"/>
              <a:t>And their home cities and states.</a:t>
            </a:r>
          </a:p>
        </p:txBody>
      </p:sp>
      <p:pic>
        <p:nvPicPr>
          <p:cNvPr id="5" name="Picture 4" descr="A picture containing person, indoor, table, food&#10;&#10;Description automatically generated">
            <a:extLst>
              <a:ext uri="{FF2B5EF4-FFF2-40B4-BE49-F238E27FC236}">
                <a16:creationId xmlns:a16="http://schemas.microsoft.com/office/drawing/2014/main" id="{2D08199C-6925-40F2-8654-ACC667B685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668" y="1852933"/>
            <a:ext cx="3770332" cy="204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068E4BF-6A3D-2D43-BE9C-B050450F33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461" y="57570"/>
            <a:ext cx="7176613" cy="5085930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BCB2E63D-97C9-0849-BE02-4CCA37362C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114" y="729640"/>
            <a:ext cx="3857919" cy="24800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BE0C618-1214-DC45-967C-8A356BCA396F}"/>
              </a:ext>
            </a:extLst>
          </p:cNvPr>
          <p:cNvSpPr txBox="1"/>
          <p:nvPr/>
        </p:nvSpPr>
        <p:spPr>
          <a:xfrm>
            <a:off x="59962" y="475861"/>
            <a:ext cx="14952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Top Three: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2060"/>
                </a:solidFill>
              </a:rPr>
              <a:t>Colorado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2060"/>
                </a:solidFill>
              </a:rPr>
              <a:t>California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2060"/>
                </a:solidFill>
              </a:rPr>
              <a:t>Michigan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1C3667-6221-A541-9553-F369C5781DB4}"/>
              </a:ext>
            </a:extLst>
          </p:cNvPr>
          <p:cNvSpPr txBox="1"/>
          <p:nvPr/>
        </p:nvSpPr>
        <p:spPr>
          <a:xfrm>
            <a:off x="0" y="2476103"/>
            <a:ext cx="19093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02060"/>
                </a:solidFill>
              </a:rPr>
              <a:t>Least Three: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2060"/>
                </a:solidFill>
              </a:rPr>
              <a:t>North Dakota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2060"/>
                </a:solidFill>
              </a:rPr>
              <a:t>South Dakota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2060"/>
                </a:solidFill>
              </a:rPr>
              <a:t>West Virginia</a:t>
            </a:r>
          </a:p>
        </p:txBody>
      </p:sp>
    </p:spTree>
    <p:extLst>
      <p:ext uri="{BB962C8B-B14F-4D97-AF65-F5344CB8AC3E}">
        <p14:creationId xmlns:p14="http://schemas.microsoft.com/office/powerpoint/2010/main" val="3822441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171522D-7EC1-DC4B-B66D-AC1FA0D2FFB9}"/>
              </a:ext>
            </a:extLst>
          </p:cNvPr>
          <p:cNvSpPr txBox="1">
            <a:spLocks/>
          </p:cNvSpPr>
          <p:nvPr/>
        </p:nvSpPr>
        <p:spPr>
          <a:xfrm>
            <a:off x="33694" y="69905"/>
            <a:ext cx="2552637" cy="25018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2000" b="1" dirty="0"/>
              <a:t>Resolved Missing Data</a:t>
            </a:r>
          </a:p>
          <a:p>
            <a:r>
              <a:rPr lang="en-US" sz="2000" b="1" dirty="0"/>
              <a:t>Predictive Mean Matching </a:t>
            </a:r>
          </a:p>
          <a:p>
            <a:r>
              <a:rPr lang="en-US" sz="2000" b="1" dirty="0"/>
              <a:t>filled in value matches the original density plot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b="1" dirty="0"/>
              <a:t>Proceed to imputed data for further analysis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AFA7E3C-9E27-F847-95C6-46419BE63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6331" y="214852"/>
            <a:ext cx="6219573" cy="418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139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4100052" cy="925034"/>
          </a:xfrm>
        </p:spPr>
        <p:txBody>
          <a:bodyPr>
            <a:normAutofit fontScale="90000"/>
          </a:bodyPr>
          <a:lstStyle/>
          <a:p>
            <a:r>
              <a:rPr lang="en-US" dirty="0"/>
              <a:t>EDA: Median ABV by state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0901" y="1318187"/>
            <a:ext cx="3011415" cy="1272475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Highest two median ABV found:</a:t>
            </a:r>
          </a:p>
          <a:p>
            <a:r>
              <a:rPr lang="en-US" b="1" dirty="0">
                <a:solidFill>
                  <a:schemeClr val="tx1"/>
                </a:solidFill>
              </a:rPr>
              <a:t>Delaware</a:t>
            </a:r>
          </a:p>
          <a:p>
            <a:r>
              <a:rPr lang="en-US" b="1" dirty="0">
                <a:solidFill>
                  <a:schemeClr val="tx1"/>
                </a:solidFill>
              </a:rPr>
              <a:t>Washington DC</a:t>
            </a:r>
          </a:p>
          <a:p>
            <a:r>
              <a:rPr lang="en-US" b="1" dirty="0">
                <a:solidFill>
                  <a:schemeClr val="tx1"/>
                </a:solidFill>
              </a:rPr>
              <a:t>Michigan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E3C5ABF-D723-4B83-8A38-810F790D3DB9}"/>
              </a:ext>
            </a:extLst>
          </p:cNvPr>
          <p:cNvSpPr txBox="1">
            <a:spLocks/>
          </p:cNvSpPr>
          <p:nvPr/>
        </p:nvSpPr>
        <p:spPr>
          <a:xfrm>
            <a:off x="80901" y="2983815"/>
            <a:ext cx="3011415" cy="1272475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 dirty="0">
                <a:solidFill>
                  <a:schemeClr val="tx1"/>
                </a:solidFill>
              </a:rPr>
              <a:t>Lowest two median ABV found:</a:t>
            </a:r>
          </a:p>
          <a:p>
            <a:r>
              <a:rPr lang="en-US" b="1" dirty="0">
                <a:solidFill>
                  <a:schemeClr val="tx1"/>
                </a:solidFill>
              </a:rPr>
              <a:t>Utah </a:t>
            </a:r>
          </a:p>
          <a:p>
            <a:r>
              <a:rPr lang="en-US" b="1" dirty="0">
                <a:solidFill>
                  <a:schemeClr val="tx1"/>
                </a:solidFill>
              </a:rPr>
              <a:t>New Jersey</a:t>
            </a:r>
          </a:p>
          <a:p>
            <a:r>
              <a:rPr lang="en-US" b="1" dirty="0">
                <a:solidFill>
                  <a:schemeClr val="tx1"/>
                </a:solidFill>
              </a:rPr>
              <a:t>Wyoming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192909EC-94AE-C84A-AF57-E1A19D4BE5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6464" y="625953"/>
            <a:ext cx="6086635" cy="426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884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0" y="0"/>
            <a:ext cx="2877671" cy="906122"/>
          </a:xfrm>
        </p:spPr>
        <p:txBody>
          <a:bodyPr>
            <a:normAutofit fontScale="90000"/>
          </a:bodyPr>
          <a:lstStyle/>
          <a:p>
            <a:r>
              <a:rPr lang="en-US" dirty="0"/>
              <a:t>EDA: Median IBU by state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0901" y="1318187"/>
            <a:ext cx="2674665" cy="1253563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Highest three median of IBU found:</a:t>
            </a:r>
          </a:p>
          <a:p>
            <a:r>
              <a:rPr lang="en-US" b="1" dirty="0">
                <a:solidFill>
                  <a:schemeClr val="tx1"/>
                </a:solidFill>
              </a:rPr>
              <a:t>Washington DC</a:t>
            </a:r>
          </a:p>
          <a:p>
            <a:r>
              <a:rPr lang="en-US" b="1" dirty="0">
                <a:solidFill>
                  <a:schemeClr val="tx1"/>
                </a:solidFill>
              </a:rPr>
              <a:t>Arkansas</a:t>
            </a:r>
          </a:p>
          <a:p>
            <a:r>
              <a:rPr lang="en-US" b="1" dirty="0">
                <a:solidFill>
                  <a:schemeClr val="tx1"/>
                </a:solidFill>
              </a:rPr>
              <a:t>New Hampshire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6E3C5ABF-D723-4B83-8A38-810F790D3DB9}"/>
              </a:ext>
            </a:extLst>
          </p:cNvPr>
          <p:cNvSpPr txBox="1">
            <a:spLocks/>
          </p:cNvSpPr>
          <p:nvPr/>
        </p:nvSpPr>
        <p:spPr>
          <a:xfrm>
            <a:off x="80901" y="2983815"/>
            <a:ext cx="2674665" cy="1253563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 dirty="0">
                <a:solidFill>
                  <a:schemeClr val="tx1"/>
                </a:solidFill>
              </a:rPr>
              <a:t>Lowest three median IBU found:</a:t>
            </a:r>
          </a:p>
          <a:p>
            <a:r>
              <a:rPr lang="en-US" b="1" dirty="0">
                <a:solidFill>
                  <a:schemeClr val="tx1"/>
                </a:solidFill>
              </a:rPr>
              <a:t>Wyoming</a:t>
            </a:r>
          </a:p>
          <a:p>
            <a:r>
              <a:rPr lang="en-US" b="1" dirty="0">
                <a:solidFill>
                  <a:schemeClr val="tx1"/>
                </a:solidFill>
              </a:rPr>
              <a:t>Wisconsin</a:t>
            </a:r>
          </a:p>
          <a:p>
            <a:r>
              <a:rPr lang="en-US" b="1" dirty="0">
                <a:solidFill>
                  <a:schemeClr val="tx1"/>
                </a:solidFill>
              </a:rPr>
              <a:t>Kansas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3C5918-A8C3-EE4E-9071-6EC582B41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813" y="424635"/>
            <a:ext cx="6307533" cy="4443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420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dashDnDiag">
          <a:fgClr>
            <a:schemeClr val="tx2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D348C7-4F35-4121-9197-07A57B0F13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789" y="1608991"/>
            <a:ext cx="3190412" cy="2609048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-34445" y="-11389"/>
            <a:ext cx="5124238" cy="925034"/>
          </a:xfrm>
        </p:spPr>
        <p:txBody>
          <a:bodyPr>
            <a:noAutofit/>
          </a:bodyPr>
          <a:lstStyle/>
          <a:p>
            <a:r>
              <a:rPr lang="en-US" sz="2800" b="1" dirty="0">
                <a:solidFill>
                  <a:srgbClr val="002060"/>
                </a:solidFill>
              </a:rPr>
              <a:t>State with most </a:t>
            </a:r>
            <a:r>
              <a:rPr lang="en-US" sz="2800" b="1" dirty="0" err="1">
                <a:solidFill>
                  <a:srgbClr val="002060"/>
                </a:solidFill>
              </a:rPr>
              <a:t>alcholic</a:t>
            </a:r>
            <a:r>
              <a:rPr lang="en-US" sz="2800" b="1" dirty="0">
                <a:solidFill>
                  <a:srgbClr val="002060"/>
                </a:solidFill>
              </a:rPr>
              <a:t> Beer, and most bitter beer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6B0CD7-2E9E-4F76-A708-8E2F93B17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812" y="2571750"/>
            <a:ext cx="2958947" cy="22192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0B237B-082E-4F3B-9A5A-08AE29AD2C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8" y="1133009"/>
            <a:ext cx="2406904" cy="2176167"/>
          </a:xfrm>
          <a:prstGeom prst="rect">
            <a:avLst/>
          </a:prstGeom>
        </p:spPr>
      </p:pic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1C8E0477-75E6-473B-9C84-7F42EACFCA11}"/>
              </a:ext>
            </a:extLst>
          </p:cNvPr>
          <p:cNvSpPr txBox="1">
            <a:spLocks/>
          </p:cNvSpPr>
          <p:nvPr/>
        </p:nvSpPr>
        <p:spPr>
          <a:xfrm>
            <a:off x="14748" y="1089966"/>
            <a:ext cx="2363376" cy="846213"/>
          </a:xfrm>
          <a:prstGeom prst="rect">
            <a:avLst/>
          </a:prstGeom>
          <a:solidFill>
            <a:schemeClr val="accent1">
              <a:alpha val="2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solidFill>
                  <a:srgbClr val="C00000"/>
                </a:solidFill>
              </a:rPr>
              <a:t>Most Bitter beer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8F77CE-A14C-433B-8350-FDF0DBC79F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6414" y="180574"/>
            <a:ext cx="3831727" cy="2401131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276759" y="180574"/>
            <a:ext cx="1562987" cy="125973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C00000"/>
                </a:solidFill>
              </a:rPr>
              <a:t>Max alcoholic beer</a:t>
            </a:r>
          </a:p>
        </p:txBody>
      </p:sp>
    </p:spTree>
    <p:extLst>
      <p:ext uri="{BB962C8B-B14F-4D97-AF65-F5344CB8AC3E}">
        <p14:creationId xmlns:p14="http://schemas.microsoft.com/office/powerpoint/2010/main" val="279374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32EA504-4C3F-4640-A8BD-2A9D69E25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599" y="187243"/>
            <a:ext cx="6490449" cy="456655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62046" y="353143"/>
            <a:ext cx="3642254" cy="687343"/>
          </a:xfrm>
        </p:spPr>
        <p:txBody>
          <a:bodyPr>
            <a:normAutofit/>
          </a:bodyPr>
          <a:lstStyle/>
          <a:p>
            <a:r>
              <a:rPr lang="en-US" sz="1600" b="1" dirty="0"/>
              <a:t>Summary Statistics for ABV: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689410" y="1040486"/>
            <a:ext cx="2000137" cy="998898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en-US" b="1" u="sng" dirty="0">
                <a:solidFill>
                  <a:schemeClr val="tx1"/>
                </a:solidFill>
              </a:rPr>
              <a:t>ABV</a:t>
            </a:r>
          </a:p>
          <a:p>
            <a:r>
              <a:rPr lang="en-US" dirty="0">
                <a:solidFill>
                  <a:schemeClr val="tx1"/>
                </a:solidFill>
              </a:rPr>
              <a:t>Range from 0.1% to 12.8%</a:t>
            </a:r>
          </a:p>
          <a:p>
            <a:r>
              <a:rPr lang="en-US" dirty="0">
                <a:solidFill>
                  <a:schemeClr val="tx1"/>
                </a:solidFill>
              </a:rPr>
              <a:t>Median is 5.6% </a:t>
            </a:r>
          </a:p>
          <a:p>
            <a:r>
              <a:rPr lang="en-US" dirty="0">
                <a:solidFill>
                  <a:schemeClr val="tx1"/>
                </a:solidFill>
              </a:rPr>
              <a:t>Mean </a:t>
            </a:r>
            <a:r>
              <a:rPr lang="en-US">
                <a:solidFill>
                  <a:schemeClr val="tx1"/>
                </a:solidFill>
              </a:rPr>
              <a:t>is 6%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BA568387-2998-4529-88DE-86EEC54AF740}"/>
              </a:ext>
            </a:extLst>
          </p:cNvPr>
          <p:cNvSpPr txBox="1">
            <a:spLocks/>
          </p:cNvSpPr>
          <p:nvPr/>
        </p:nvSpPr>
        <p:spPr>
          <a:xfrm>
            <a:off x="6004300" y="3290680"/>
            <a:ext cx="2342848" cy="985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tx1"/>
                </a:solidFill>
              </a:rPr>
              <a:t>Boxplot showing distribution of values.</a:t>
            </a:r>
          </a:p>
          <a:p>
            <a:r>
              <a:rPr lang="en-US" sz="1200" dirty="0">
                <a:solidFill>
                  <a:schemeClr val="tx1"/>
                </a:solidFill>
              </a:rPr>
              <a:t>Red stars are outliers</a:t>
            </a:r>
          </a:p>
          <a:p>
            <a:r>
              <a:rPr lang="en-US" sz="1200" dirty="0">
                <a:solidFill>
                  <a:schemeClr val="tx1"/>
                </a:solidFill>
              </a:rPr>
              <a:t>It is right-skewed distribution</a:t>
            </a:r>
          </a:p>
        </p:txBody>
      </p:sp>
    </p:spTree>
    <p:extLst>
      <p:ext uri="{BB962C8B-B14F-4D97-AF65-F5344CB8AC3E}">
        <p14:creationId xmlns:p14="http://schemas.microsoft.com/office/powerpoint/2010/main" val="3227489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84505C-07A3-6E4A-B63C-B267EC6AD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577" y="144927"/>
            <a:ext cx="6212962" cy="4853646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965576" y="3397624"/>
            <a:ext cx="1551316" cy="121023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300" b="1" dirty="0">
                <a:solidFill>
                  <a:schemeClr val="accent6">
                    <a:lumMod val="50000"/>
                  </a:schemeClr>
                </a:solidFill>
              </a:rPr>
              <a:t>This relationship needs further investigation because it does not appear strong because high ABV also has low IBUs</a:t>
            </a:r>
          </a:p>
          <a:p>
            <a:pPr marL="0" indent="0">
              <a:buNone/>
            </a:pP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91C95B-A414-C240-B2A3-BB0B745F4224}"/>
              </a:ext>
            </a:extLst>
          </p:cNvPr>
          <p:cNvSpPr txBox="1"/>
          <p:nvPr/>
        </p:nvSpPr>
        <p:spPr>
          <a:xfrm>
            <a:off x="2918843" y="519954"/>
            <a:ext cx="208346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This scatter plot shows a broad positive linear relationship between the alcohol content and bitterness of beer.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233964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</Words>
  <Application>Microsoft Macintosh PowerPoint</Application>
  <PresentationFormat>On-screen Show (16:9)</PresentationFormat>
  <Paragraphs>71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Comic Sans MS</vt:lpstr>
      <vt:lpstr>Office Theme</vt:lpstr>
      <vt:lpstr>DDS: Case Study 01</vt:lpstr>
      <vt:lpstr>Data Provided</vt:lpstr>
      <vt:lpstr>PowerPoint Presentation</vt:lpstr>
      <vt:lpstr>PowerPoint Presentation</vt:lpstr>
      <vt:lpstr>EDA: Median ABV by state</vt:lpstr>
      <vt:lpstr>EDA: Median IBU by state</vt:lpstr>
      <vt:lpstr>State with most alcholic Beer, and most bitter beer</vt:lpstr>
      <vt:lpstr>Summary Statistics for ABV:</vt:lpstr>
      <vt:lpstr>PowerPoint Presentation</vt:lpstr>
      <vt:lpstr>KNN Classification by ABV and IBU</vt:lpstr>
      <vt:lpstr>Model Comparison</vt:lpstr>
      <vt:lpstr>Density of Ale producing Facilities</vt:lpstr>
      <vt:lpstr>Average ABV by State</vt:lpstr>
      <vt:lpstr>Density of Average ABV per City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Yu</dc:creator>
  <cp:lastModifiedBy/>
  <cp:revision>1</cp:revision>
  <dcterms:created xsi:type="dcterms:W3CDTF">2020-10-11T22:06:11Z</dcterms:created>
  <dcterms:modified xsi:type="dcterms:W3CDTF">2020-10-12T14:44:53Z</dcterms:modified>
</cp:coreProperties>
</file>

<file path=docProps/thumbnail.jpeg>
</file>